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2" r:id="rId4"/>
    <p:sldId id="263" r:id="rId5"/>
    <p:sldId id="260" r:id="rId6"/>
    <p:sldId id="264" r:id="rId7"/>
    <p:sldId id="265" r:id="rId8"/>
    <p:sldId id="26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77"/>
    <p:restoredTop sz="94721"/>
  </p:normalViewPr>
  <p:slideViewPr>
    <p:cSldViewPr snapToGrid="0" snapToObjects="1">
      <p:cViewPr varScale="1">
        <p:scale>
          <a:sx n="104" d="100"/>
          <a:sy n="104" d="100"/>
        </p:scale>
        <p:origin x="9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B649F-092B-D946-9DA3-463FBAF9DB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A7D4F6-3997-E64A-A56A-78B8F3E412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15F56-174E-4640-8F9B-4B2AFD08A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2D25-D451-6546-A13E-628912A9C647}" type="datetimeFigureOut">
              <a:rPr lang="en-US" smtClean="0"/>
              <a:t>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BCC9F-3CE1-F848-AD7A-1DC611F1B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737DE-A28F-2E4C-A9AD-DDA2B6371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BFA-A26D-1940-A376-2D9613D8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534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AA8E3-C264-344C-BFB9-1F326303A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EDC394-ACB8-2543-947E-16FC5BB22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99D7D-EF3D-7B44-B609-CDEF3415F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2D25-D451-6546-A13E-628912A9C647}" type="datetimeFigureOut">
              <a:rPr lang="en-US" smtClean="0"/>
              <a:t>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9DE86-C197-8E4D-8B3D-72942E73A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0F5DFA-7B80-514B-B207-A380D90C2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BFA-A26D-1940-A376-2D9613D8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866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CCA0E7-BD81-A246-AAE4-90837CE914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BEC1CB-F7E6-4342-B403-04A0F973C2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41228-745D-DC4B-A8B0-EA8BE121E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2D25-D451-6546-A13E-628912A9C647}" type="datetimeFigureOut">
              <a:rPr lang="en-US" smtClean="0"/>
              <a:t>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44035-B348-9B44-8529-D2A69694A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88630-D853-644D-8F32-1723AD054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BFA-A26D-1940-A376-2D9613D8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905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E8DB4-C1F4-C44D-B8EF-A9C8BF0D3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21594-1957-BB4F-A114-38E062CDD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7244E-9035-844B-89BC-D9F25787D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2D25-D451-6546-A13E-628912A9C647}" type="datetimeFigureOut">
              <a:rPr lang="en-US" smtClean="0"/>
              <a:t>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062A1-4AD0-E94E-82FC-3B01F686F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00B30-8938-2C4F-AF73-F85F0F1B1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BFA-A26D-1940-A376-2D9613D8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5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2F841-75D0-8346-8217-53D48A0E3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D2781-D2A0-914A-8BE1-5112DC92D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7D081-CFD9-0D4D-80A1-3568E04CC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2D25-D451-6546-A13E-628912A9C647}" type="datetimeFigureOut">
              <a:rPr lang="en-US" smtClean="0"/>
              <a:t>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FF8CA-F194-6B4E-AB83-4E7A85F99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9ADE2-311E-E043-B4E4-5E69A292B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BFA-A26D-1940-A376-2D9613D8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775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B97D9-8BE7-1B4A-9D1B-B4F661369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4851B-119B-A64D-BFBF-7616DF90B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F1DF0-3816-6B47-A762-408829735A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77B261-A010-5D43-B120-96BB878D6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2D25-D451-6546-A13E-628912A9C647}" type="datetimeFigureOut">
              <a:rPr lang="en-US" smtClean="0"/>
              <a:t>2/16/21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06695-8BFF-4643-8753-980DBD257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77239C-27F2-B94D-A135-3CD9B5E81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BFA-A26D-1940-A376-2D9613D8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694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A0BE5-FF80-8540-A31A-505DCBF82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3D3C80-57EE-BB40-8F65-C07991379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BB28EA-57BA-654D-9B54-55755C31F4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396375-7705-E945-B152-C8874F4074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12CC4A-3C47-1D45-AAD1-C61971C180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418F5C-77B9-2F48-8B69-F5A74B64F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2D25-D451-6546-A13E-628912A9C647}" type="datetimeFigureOut">
              <a:rPr lang="en-US" smtClean="0"/>
              <a:t>2/16/21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952394-67EC-2B46-92A1-224508253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943E13-48BD-7246-89FF-CA414EB39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BFA-A26D-1940-A376-2D9613D8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7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ADF2B-3836-4143-803C-02D9BE154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01B54B-EFD7-664E-ADC9-5CFC399F0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2D25-D451-6546-A13E-628912A9C647}" type="datetimeFigureOut">
              <a:rPr lang="en-US" smtClean="0"/>
              <a:t>2/16/21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EC3407-E78F-5F4B-8B01-71F0674A2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81859A-53F1-344A-B5F6-1F4E5FAD0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BFA-A26D-1940-A376-2D9613D8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564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240599-9816-D447-872B-A8FB17E48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2D25-D451-6546-A13E-628912A9C647}" type="datetimeFigureOut">
              <a:rPr lang="en-US" smtClean="0"/>
              <a:t>2/16/21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5FC190-8934-7746-B451-02769E79E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7A81F-FAFA-514E-950A-119B5AEF5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BFA-A26D-1940-A376-2D9613D8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20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E5F7-149A-C749-B159-E500AFE12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2D89C-52BE-BB49-A59F-0FC9D03B4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D18E6C-61D3-6D41-9F74-3B1F484996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7D6AC9-7EC7-684A-88A8-85B7B9611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2D25-D451-6546-A13E-628912A9C647}" type="datetimeFigureOut">
              <a:rPr lang="en-US" smtClean="0"/>
              <a:t>2/16/21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CD8302-9E99-D94F-A5BB-86DBEC883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0F1999-E5DC-A941-8C94-FB85ABE67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BFA-A26D-1940-A376-2D9613D8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9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78C9B-936D-2B49-BF23-5B48DB2AF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86E06F-5818-3547-88E3-8A0347D275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4F84E-DAFA-0A42-8982-49BA27A251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17FE77-1B7B-6E48-B1D0-4C473C478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2D25-D451-6546-A13E-628912A9C647}" type="datetimeFigureOut">
              <a:rPr lang="en-US" smtClean="0"/>
              <a:t>2/16/21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A76C5A-8950-454C-A1E2-FD243E937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312946-42CD-3846-8EE0-15AB05DA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BFA-A26D-1940-A376-2D9613D8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422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527318-7FE8-C549-B9ED-E62FBC559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058CF-E8B2-2A49-9265-C4F0596B6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F18D3-E6E0-014D-9C6D-7704F1044D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A52D25-D451-6546-A13E-628912A9C647}" type="datetimeFigureOut">
              <a:rPr lang="en-US" smtClean="0"/>
              <a:t>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359DD-A994-EE4E-A136-B1BD09DECD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016CB-E366-6740-90D2-C037325F1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ECBFA-A26D-1940-A376-2D9613D8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27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22658-ED16-1445-B659-88376BE51D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400" y="0"/>
            <a:ext cx="10871200" cy="1952368"/>
          </a:xfrm>
        </p:spPr>
        <p:txBody>
          <a:bodyPr/>
          <a:lstStyle/>
          <a:p>
            <a:r>
              <a:rPr lang="en-US" dirty="0"/>
              <a:t>Exploration of Black Box </a:t>
            </a:r>
            <a:br>
              <a:rPr lang="en-US" dirty="0"/>
            </a:br>
            <a:r>
              <a:rPr lang="en-US" dirty="0"/>
              <a:t>Optimization Tools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EE979C-68BD-8240-A492-127905ED5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849" y="2248931"/>
            <a:ext cx="7520302" cy="416422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704263A-45B6-324A-A88C-0C1407827564}"/>
              </a:ext>
            </a:extLst>
          </p:cNvPr>
          <p:cNvSpPr/>
          <p:nvPr/>
        </p:nvSpPr>
        <p:spPr>
          <a:xfrm>
            <a:off x="5160605" y="6282353"/>
            <a:ext cx="14911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xkcd.com</a:t>
            </a:r>
            <a:r>
              <a:rPr lang="en-US" sz="1100" dirty="0"/>
              <a:t>/720/</a:t>
            </a:r>
          </a:p>
        </p:txBody>
      </p:sp>
    </p:spTree>
    <p:extLst>
      <p:ext uri="{BB962C8B-B14F-4D97-AF65-F5344CB8AC3E}">
        <p14:creationId xmlns:p14="http://schemas.microsoft.com/office/powerpoint/2010/main" val="1053771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15E2E3-72CC-D04E-9745-623FC5BF1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01" y="1287934"/>
            <a:ext cx="5709508" cy="42821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43DA1A-B928-3447-B246-1A787F3D785F}"/>
              </a:ext>
            </a:extLst>
          </p:cNvPr>
          <p:cNvSpPr txBox="1"/>
          <p:nvPr/>
        </p:nvSpPr>
        <p:spPr>
          <a:xfrm>
            <a:off x="5913311" y="58845"/>
            <a:ext cx="627868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our project is a little different than other groups, here is a proposed presentation outline:</a:t>
            </a:r>
          </a:p>
          <a:p>
            <a:endParaRPr lang="en-US" dirty="0"/>
          </a:p>
          <a:p>
            <a:r>
              <a:rPr lang="en-US" b="1" dirty="0"/>
              <a:t>Slide 1: </a:t>
            </a:r>
            <a:r>
              <a:rPr lang="en-US" dirty="0"/>
              <a:t>Background - we can describe the chart we plan on creating and why it will be useful)</a:t>
            </a:r>
          </a:p>
          <a:p>
            <a:endParaRPr lang="en-US" dirty="0"/>
          </a:p>
          <a:p>
            <a:r>
              <a:rPr lang="en-US" b="1" dirty="0"/>
              <a:t>Slide 2: </a:t>
            </a:r>
            <a:r>
              <a:rPr lang="en-US" dirty="0"/>
              <a:t>Technologies Considered - here we can list some of the optimizers from the review article and why we chose not to use them (wrong programming language, not enough documentation, etc.)</a:t>
            </a:r>
          </a:p>
          <a:p>
            <a:endParaRPr lang="en-US" dirty="0"/>
          </a:p>
          <a:p>
            <a:r>
              <a:rPr lang="en-US" b="1" dirty="0"/>
              <a:t>Slide 3: </a:t>
            </a:r>
            <a:r>
              <a:rPr lang="en-US" dirty="0"/>
              <a:t>Bayes_Opt – here we can discuss one of the chosen optimizers. We can cover a few of Dave’s suggested points (such as summary of how it works, appeal of the choice, and drawbacks of choice).</a:t>
            </a:r>
          </a:p>
          <a:p>
            <a:endParaRPr lang="en-US" dirty="0"/>
          </a:p>
          <a:p>
            <a:r>
              <a:rPr lang="en-US" b="1" dirty="0"/>
              <a:t>Slide 4: </a:t>
            </a:r>
            <a:r>
              <a:rPr lang="en-US" dirty="0" err="1"/>
              <a:t>Huat’s</a:t>
            </a:r>
            <a:r>
              <a:rPr lang="en-US" dirty="0"/>
              <a:t> Optimizer – here we can discuss the other chosen optimizers. Again, we can cover a few of Dave’s suggested points (such as summary of how it works, appeal of the choice, and drawbacks of choice).</a:t>
            </a:r>
          </a:p>
          <a:p>
            <a:endParaRPr lang="en-US" dirty="0"/>
          </a:p>
          <a:p>
            <a:r>
              <a:rPr lang="en-US" b="1" dirty="0"/>
              <a:t>Slide 5 (maybe??) </a:t>
            </a:r>
            <a:r>
              <a:rPr lang="en-US" dirty="0"/>
              <a:t>– Next Steps – here we can talk about how we plan on finding additional optimizers to explore and creating a variety of functions to test out with the optimizers ??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23206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E6202-983D-534A-81CB-F7DE48FA0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 </a:t>
            </a:r>
            <a:r>
              <a:rPr lang="en-US" sz="2000" dirty="0"/>
              <a:t>(we can describe the chart we plan on creating and why it will be useful)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02E47-07AA-4A48-A3E0-C90B7E0B3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520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E9338-1F7E-BF4E-A13A-34A82F2FE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Technologies Considered </a:t>
            </a:r>
            <a:r>
              <a:rPr lang="en-US" sz="2000" dirty="0"/>
              <a:t>(here we can list some of the optimizers from the review article and why we chose not to use them (wrong programming language, not enough documentation, etc.)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5BE97-770A-C24A-8313-101165FEF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251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6088B2-5380-8A45-A657-C1A822E80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85" y="131419"/>
            <a:ext cx="3984052" cy="20418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220D63-A215-434C-B48F-D212B7F68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85" y="2173246"/>
            <a:ext cx="3984052" cy="19969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D2E590-6971-3F41-890E-BDC9AC4BE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85" y="4144098"/>
            <a:ext cx="3984052" cy="1996994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4C7389C-3F2F-074B-BBD4-B5FFA6D475D5}"/>
              </a:ext>
            </a:extLst>
          </p:cNvPr>
          <p:cNvGrpSpPr/>
          <p:nvPr/>
        </p:nvGrpSpPr>
        <p:grpSpPr>
          <a:xfrm>
            <a:off x="422628" y="6141092"/>
            <a:ext cx="3233371" cy="568013"/>
            <a:chOff x="8186900" y="380660"/>
            <a:chExt cx="3233371" cy="56801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1444771-1C95-7646-945A-5FBC3B1EEC4E}"/>
                </a:ext>
              </a:extLst>
            </p:cNvPr>
            <p:cNvGrpSpPr/>
            <p:nvPr/>
          </p:nvGrpSpPr>
          <p:grpSpPr>
            <a:xfrm>
              <a:off x="8186900" y="380660"/>
              <a:ext cx="3233371" cy="261610"/>
              <a:chOff x="8186900" y="380660"/>
              <a:chExt cx="3233371" cy="2616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F961F7-5839-664D-82AA-40114BEF52BF}"/>
                  </a:ext>
                </a:extLst>
              </p:cNvPr>
              <p:cNvSpPr txBox="1"/>
              <p:nvPr/>
            </p:nvSpPr>
            <p:spPr>
              <a:xfrm>
                <a:off x="8565569" y="380660"/>
                <a:ext cx="285470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i="1" dirty="0"/>
                  <a:t>Posterior mean +/- std dev</a:t>
                </a: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7C6B9479-4FD9-6C41-8740-CFAA6A6CE0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86900" y="481042"/>
                <a:ext cx="162004" cy="150432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ADB8E80-FA28-4340-B7DD-D52FA2B441DB}"/>
                </a:ext>
              </a:extLst>
            </p:cNvPr>
            <p:cNvGrpSpPr/>
            <p:nvPr/>
          </p:nvGrpSpPr>
          <p:grpSpPr>
            <a:xfrm>
              <a:off x="8187347" y="687063"/>
              <a:ext cx="3232924" cy="261610"/>
              <a:chOff x="8187347" y="687063"/>
              <a:chExt cx="3232924" cy="261610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2231E4F2-76A6-A749-9137-AFC59602A8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87347" y="780375"/>
                <a:ext cx="170945" cy="136756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E54359-BA53-CE4C-9059-707A868CABB7}"/>
                  </a:ext>
                </a:extLst>
              </p:cNvPr>
              <p:cNvSpPr txBox="1"/>
              <p:nvPr/>
            </p:nvSpPr>
            <p:spPr>
              <a:xfrm>
                <a:off x="8565569" y="687063"/>
                <a:ext cx="285470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i="1" dirty="0"/>
                  <a:t>Acquisition function</a:t>
                </a: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5124544-E77B-2744-AF11-A2DD438AFEE6}"/>
              </a:ext>
            </a:extLst>
          </p:cNvPr>
          <p:cNvGrpSpPr/>
          <p:nvPr/>
        </p:nvGrpSpPr>
        <p:grpSpPr>
          <a:xfrm>
            <a:off x="1889117" y="371395"/>
            <a:ext cx="1073294" cy="502753"/>
            <a:chOff x="2939441" y="457892"/>
            <a:chExt cx="1073294" cy="502753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CF5308F-D097-E247-A045-D67DFC15FE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9441" y="698573"/>
              <a:ext cx="300394" cy="2620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C92465-9099-754E-95DC-0EA5F134615D}"/>
                </a:ext>
              </a:extLst>
            </p:cNvPr>
            <p:cNvSpPr txBox="1"/>
            <p:nvPr/>
          </p:nvSpPr>
          <p:spPr>
            <a:xfrm>
              <a:off x="3131506" y="457892"/>
              <a:ext cx="881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Posterior mean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F8AA7C-E6AE-2548-94DE-2115E13A552A}"/>
              </a:ext>
            </a:extLst>
          </p:cNvPr>
          <p:cNvGrpSpPr/>
          <p:nvPr/>
        </p:nvGrpSpPr>
        <p:grpSpPr>
          <a:xfrm>
            <a:off x="2189511" y="1132523"/>
            <a:ext cx="1330155" cy="523961"/>
            <a:chOff x="2166541" y="653971"/>
            <a:chExt cx="1330155" cy="523961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3E15BB9-CB75-744A-84E6-3BA7A9A8A5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66541" y="653971"/>
              <a:ext cx="668286" cy="2655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113C850-24E9-314C-AC5E-44B2351F8F86}"/>
                </a:ext>
              </a:extLst>
            </p:cNvPr>
            <p:cNvSpPr txBox="1"/>
            <p:nvPr/>
          </p:nvSpPr>
          <p:spPr>
            <a:xfrm>
              <a:off x="2615467" y="716267"/>
              <a:ext cx="881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True objective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6D00CF9-8247-E844-9BA3-709BE4A2B406}"/>
              </a:ext>
            </a:extLst>
          </p:cNvPr>
          <p:cNvSpPr txBox="1"/>
          <p:nvPr/>
        </p:nvSpPr>
        <p:spPr>
          <a:xfrm>
            <a:off x="439498" y="1439197"/>
            <a:ext cx="1449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Acquisition Max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E4AA4ED-1BCC-0345-8E03-5763B78B1A57}"/>
              </a:ext>
            </a:extLst>
          </p:cNvPr>
          <p:cNvCxnSpPr>
            <a:cxnSpLocks/>
          </p:cNvCxnSpPr>
          <p:nvPr/>
        </p:nvCxnSpPr>
        <p:spPr>
          <a:xfrm>
            <a:off x="1692876" y="1577696"/>
            <a:ext cx="42070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BAFBEC0-6F97-9543-8DC1-F56386EECBF1}"/>
              </a:ext>
            </a:extLst>
          </p:cNvPr>
          <p:cNvSpPr txBox="1"/>
          <p:nvPr/>
        </p:nvSpPr>
        <p:spPr>
          <a:xfrm>
            <a:off x="5521776" y="4509482"/>
            <a:ext cx="53745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Bayes_Opt:</a:t>
            </a:r>
          </a:p>
          <a:p>
            <a:endParaRPr lang="en-US" sz="1400" dirty="0"/>
          </a:p>
          <a:p>
            <a:r>
              <a:rPr lang="en-US" sz="1400" dirty="0"/>
              <a:t>1. </a:t>
            </a:r>
            <a:r>
              <a:rPr lang="en-US" sz="1400" b="1" dirty="0"/>
              <a:t>for </a:t>
            </a:r>
            <a:r>
              <a:rPr lang="en-US" sz="1400" dirty="0"/>
              <a:t>t = 1, 2… </a:t>
            </a:r>
            <a:r>
              <a:rPr lang="en-US" sz="1400" b="1" dirty="0"/>
              <a:t>do</a:t>
            </a:r>
          </a:p>
          <a:p>
            <a:r>
              <a:rPr lang="en-US" sz="1400" dirty="0"/>
              <a:t>2. Find </a:t>
            </a:r>
            <a:r>
              <a:rPr lang="en-US" sz="1400" i="1" dirty="0"/>
              <a:t>x</a:t>
            </a:r>
            <a:r>
              <a:rPr lang="en-US" sz="1400" i="1" baseline="-25000" dirty="0"/>
              <a:t>t</a:t>
            </a:r>
            <a:r>
              <a:rPr lang="en-US" sz="1400" dirty="0"/>
              <a:t> by combining attributes of the posterior distribution in a utility (acquisition) function </a:t>
            </a:r>
            <a:r>
              <a:rPr lang="en-US" sz="1400" i="1" dirty="0"/>
              <a:t>u</a:t>
            </a:r>
            <a:r>
              <a:rPr lang="en-US" sz="1400" dirty="0"/>
              <a:t> and maximizing:</a:t>
            </a:r>
          </a:p>
          <a:p>
            <a:r>
              <a:rPr lang="en-US" sz="1400" dirty="0"/>
              <a:t>3. Sample the objective function:</a:t>
            </a:r>
          </a:p>
          <a:p>
            <a:pPr algn="ctr"/>
            <a:r>
              <a:rPr lang="en-US" sz="1400" dirty="0"/>
              <a:t>y</a:t>
            </a:r>
            <a:r>
              <a:rPr lang="en-US" sz="1400" baseline="-25000" dirty="0"/>
              <a:t>t</a:t>
            </a:r>
            <a:r>
              <a:rPr lang="en-US" sz="1400" dirty="0"/>
              <a:t> = f(x</a:t>
            </a:r>
            <a:r>
              <a:rPr lang="en-US" sz="1400" baseline="-25000" dirty="0"/>
              <a:t>t</a:t>
            </a:r>
            <a:r>
              <a:rPr lang="en-US" sz="1400" dirty="0"/>
              <a:t>) = ɛ</a:t>
            </a:r>
            <a:r>
              <a:rPr lang="en-US" sz="1400" baseline="-25000" dirty="0"/>
              <a:t>t</a:t>
            </a:r>
          </a:p>
          <a:p>
            <a:r>
              <a:rPr lang="en-US" sz="1400" dirty="0"/>
              <a:t>4. Augment the data D</a:t>
            </a:r>
            <a:r>
              <a:rPr lang="en-US" sz="1400" baseline="-25000" dirty="0"/>
              <a:t>1:t</a:t>
            </a:r>
            <a:r>
              <a:rPr lang="en-US" sz="1400" dirty="0"/>
              <a:t> = {D</a:t>
            </a:r>
            <a:r>
              <a:rPr lang="en-US" sz="1400" baseline="-25000" dirty="0"/>
              <a:t>1:t-1</a:t>
            </a:r>
            <a:r>
              <a:rPr lang="en-US" sz="1400" dirty="0"/>
              <a:t>, (x</a:t>
            </a:r>
            <a:r>
              <a:rPr lang="en-US" sz="1400" baseline="-25000" dirty="0"/>
              <a:t>t</a:t>
            </a:r>
            <a:r>
              <a:rPr lang="en-US" sz="1400" dirty="0"/>
              <a:t>, y</a:t>
            </a:r>
            <a:r>
              <a:rPr lang="en-US" sz="1400" baseline="-25000" dirty="0"/>
              <a:t>t</a:t>
            </a:r>
            <a:r>
              <a:rPr lang="en-US" sz="1400" dirty="0"/>
              <a:t>)}</a:t>
            </a:r>
            <a:endParaRPr lang="en-US" sz="1400" baseline="-25000" dirty="0"/>
          </a:p>
          <a:p>
            <a:r>
              <a:rPr lang="en-US" sz="1400" dirty="0"/>
              <a:t>5. </a:t>
            </a:r>
            <a:r>
              <a:rPr lang="en-US" sz="1400" b="1" dirty="0"/>
              <a:t>end for</a:t>
            </a:r>
            <a:endParaRPr lang="en-US" sz="1400" baseline="-25000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4CC0C27-B6F9-3746-9188-DE2074E50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3549" y="1398109"/>
            <a:ext cx="7570966" cy="3002267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This is a </a:t>
            </a:r>
            <a:r>
              <a:rPr lang="en-US" sz="1800" b="1" u="sng" dirty="0"/>
              <a:t>constrained global optimization</a:t>
            </a:r>
            <a:r>
              <a:rPr lang="en-US" sz="1800" b="1" dirty="0"/>
              <a:t> </a:t>
            </a:r>
            <a:r>
              <a:rPr lang="en-US" sz="1800" dirty="0"/>
              <a:t>package built upon Bayesian inference and Gaussian process.</a:t>
            </a:r>
          </a:p>
          <a:p>
            <a:pPr lvl="1"/>
            <a:r>
              <a:rPr lang="en-US" sz="1400" b="1" u="sng" dirty="0"/>
              <a:t>Constrained global optimization </a:t>
            </a:r>
            <a:r>
              <a:rPr lang="en-US" sz="1400" dirty="0"/>
              <a:t>- process of optimizing an objective function with respect to some variables in the presence of constraints on those variables</a:t>
            </a:r>
          </a:p>
          <a:p>
            <a:pPr marL="457200" lvl="1" indent="0">
              <a:buNone/>
            </a:pPr>
            <a:endParaRPr lang="en-US" sz="1100" dirty="0"/>
          </a:p>
          <a:p>
            <a:r>
              <a:rPr lang="en-US" sz="1800" dirty="0"/>
              <a:t>It attempts to find the maximum or minimum value of an unknown function in as few iterations as possible. </a:t>
            </a:r>
          </a:p>
          <a:p>
            <a:pPr marL="0" indent="0">
              <a:buNone/>
            </a:pPr>
            <a:endParaRPr lang="en-US" sz="1100" dirty="0"/>
          </a:p>
          <a:p>
            <a:r>
              <a:rPr lang="en-US" sz="1800" dirty="0"/>
              <a:t>This is particularly useful for optimization of high-cost functions or situations where the balance between exploration and exploitation is important.</a:t>
            </a:r>
          </a:p>
          <a:p>
            <a:pPr lvl="1"/>
            <a:r>
              <a:rPr lang="en-US" sz="1400" b="1" u="sng" dirty="0"/>
              <a:t>Example</a:t>
            </a:r>
            <a:r>
              <a:rPr lang="en-US" sz="1400" b="1" dirty="0"/>
              <a:t>: </a:t>
            </a:r>
            <a:r>
              <a:rPr lang="en-US" sz="1400" dirty="0"/>
              <a:t>Drilling for oil, testing each location may cost $1 million or more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967B30E-8C17-0547-B964-6813CE6A8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0068" y="162506"/>
            <a:ext cx="7664447" cy="1122598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Bayesian Optimization</a:t>
            </a:r>
            <a:br>
              <a:rPr lang="en-US" sz="3600" dirty="0"/>
            </a:br>
            <a:r>
              <a:rPr lang="en-US" sz="3600" dirty="0"/>
              <a:t>“Bayes_Opt”</a:t>
            </a:r>
          </a:p>
        </p:txBody>
      </p:sp>
    </p:spTree>
    <p:extLst>
      <p:ext uri="{BB962C8B-B14F-4D97-AF65-F5344CB8AC3E}">
        <p14:creationId xmlns:p14="http://schemas.microsoft.com/office/powerpoint/2010/main" val="558925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4B897-B722-F74E-89EB-02848D72C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Huat’s</a:t>
            </a:r>
            <a:r>
              <a:rPr lang="en-US" dirty="0"/>
              <a:t> Optimizer </a:t>
            </a:r>
            <a:r>
              <a:rPr lang="en-US" sz="2200" dirty="0"/>
              <a:t>(here we can discuss the other chosen optimizer. Again, we can cover a few of Dave’s suggested points (such as summary of how it works, appeal of the choice, and drawbacks of choice).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EAB96-873F-2A46-B481-BD37561E6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66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DF1A1-7256-6847-900A-D8F01E76F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Next Steps </a:t>
            </a:r>
            <a:r>
              <a:rPr lang="en-US" sz="2200" dirty="0"/>
              <a:t>(here we can talk about how we plan on finding additional optimizers to explore and creating a variety of functions to test out with the optimizers ??)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E21F5-D682-EB44-8BF5-5FB7C418C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98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FA202-A754-1C40-872F-C905495E5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/>
              <a:t>Questions?</a:t>
            </a:r>
          </a:p>
        </p:txBody>
      </p:sp>
      <p:pic>
        <p:nvPicPr>
          <p:cNvPr id="1028" name="Picture 4" descr="Image result for question mark clipart">
            <a:extLst>
              <a:ext uri="{FF2B5EF4-FFF2-40B4-BE49-F238E27FC236}">
                <a16:creationId xmlns:a16="http://schemas.microsoft.com/office/drawing/2014/main" id="{0C744FBF-FC18-6646-9662-84FF9F72D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40" y="1982102"/>
            <a:ext cx="6222920" cy="398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652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237</TotalTime>
  <Words>533</Words>
  <Application>Microsoft Macintosh PowerPoint</Application>
  <PresentationFormat>Widescreen</PresentationFormat>
  <Paragraphs>39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Exploration of Black Box  Optimization Tools</vt:lpstr>
      <vt:lpstr>PowerPoint Presentation</vt:lpstr>
      <vt:lpstr>Background (we can describe the chart we plan on creating and why it will be useful)</vt:lpstr>
      <vt:lpstr>Technologies Considered (here we can list some of the optimizers from the review article and why we chose not to use them (wrong programming language, not enough documentation, etc.)</vt:lpstr>
      <vt:lpstr>Bayesian Optimization “Bayes_Opt”</vt:lpstr>
      <vt:lpstr>Huat’s Optimizer (here we can discuss the other chosen optimizer. Again, we can cover a few of Dave’s suggested points (such as summary of how it works, appeal of the choice, and drawbacks of choice).</vt:lpstr>
      <vt:lpstr>Next Steps (here we can talk about how we plan on finding additional optimizers to explore and creating a variety of functions to test out with the optimizers ??)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Exploration of Optimization Tools</dc:title>
  <dc:creator>Elizabeth Harmon</dc:creator>
  <cp:lastModifiedBy>Elizabeth Harmon</cp:lastModifiedBy>
  <cp:revision>10</cp:revision>
  <dcterms:created xsi:type="dcterms:W3CDTF">2021-02-16T18:35:36Z</dcterms:created>
  <dcterms:modified xsi:type="dcterms:W3CDTF">2021-02-17T01:52:56Z</dcterms:modified>
</cp:coreProperties>
</file>